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7" r:id="rId2"/>
    <p:sldId id="275" r:id="rId3"/>
    <p:sldId id="276" r:id="rId4"/>
    <p:sldId id="274" r:id="rId5"/>
    <p:sldId id="259" r:id="rId6"/>
    <p:sldId id="264" r:id="rId7"/>
    <p:sldId id="263" r:id="rId8"/>
    <p:sldId id="277" r:id="rId9"/>
    <p:sldId id="278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110" d="100"/>
          <a:sy n="110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2B0-1EE4-4863-81FA-F9A92DB15181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44353-EFBE-4D08-886C-4B00E4D7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44353-EFBE-4D08-886C-4B00E4D7B2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7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bright="10000"/>
          </a:blip>
          <a:srcRect/>
          <a:stretch>
            <a:fillRect l="-6000"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1A550-B369-46EF-BF6D-D26CAC8BBDB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0.em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jpeg"/><Relationship Id="rId10" Type="http://schemas.openxmlformats.org/officeDocument/2006/relationships/image" Target="../media/image4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0"/>
          <a:stretch/>
        </p:blipFill>
        <p:spPr>
          <a:xfrm>
            <a:off x="-1" y="2448588"/>
            <a:ext cx="3131841" cy="1734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8" y="2448588"/>
            <a:ext cx="2953584" cy="1773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2"/>
          <a:stretch/>
        </p:blipFill>
        <p:spPr>
          <a:xfrm>
            <a:off x="5903993" y="2448588"/>
            <a:ext cx="3113313" cy="1734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7973" y="829535"/>
            <a:ext cx="45296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OpenService.POS</a:t>
            </a:r>
            <a:endParaRPr lang="ru-RU" sz="2000" b="1" dirty="0" smtClean="0"/>
          </a:p>
          <a:p>
            <a:endParaRPr lang="ru-RU" b="1" dirty="0"/>
          </a:p>
          <a:p>
            <a:r>
              <a:rPr lang="ru-RU" b="1" dirty="0" smtClean="0"/>
              <a:t>Скидки на блюда без привязки к клиенту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2056" name="Picture 8" descr="http://veronapizza.ua/userfiles/479%D1%85239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83" y="2059596"/>
            <a:ext cx="2522324" cy="12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eronapizza.ua/userfiles/small_ru_r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8" y="5041394"/>
            <a:ext cx="2514082" cy="12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ookclub.ua/images/db/news/akciy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47" y="3390821"/>
            <a:ext cx="1264902" cy="12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kymall.ua/uploads/posts/2014-01/1389876998_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58" y="3390821"/>
            <a:ext cx="1285462" cy="12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encrypted-tbn2.gstatic.com/images?q=tbn:ANd9GcStIdJ7XvAPGtIjrgHJKVezqevO8R3G5gW4P9Hp1Qr3nhrPeU11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24" y="2052362"/>
            <a:ext cx="2928100" cy="425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8343" y="2062503"/>
            <a:ext cx="2276299" cy="2385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1029" y="4820325"/>
            <a:ext cx="2180853" cy="15787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599" y="836712"/>
            <a:ext cx="73362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OpenService.POS</a:t>
            </a:r>
            <a:r>
              <a:rPr lang="ru-RU" sz="2000" b="1" dirty="0" smtClean="0"/>
              <a:t>    </a:t>
            </a:r>
            <a:r>
              <a:rPr lang="en-US" sz="2000" b="1" dirty="0" smtClean="0"/>
              <a:t>Discount </a:t>
            </a:r>
            <a:r>
              <a:rPr lang="en-US" sz="2000" b="1" dirty="0" err="1" smtClean="0"/>
              <a:t>Cliets</a:t>
            </a:r>
            <a:endParaRPr lang="ru-RU" sz="2000" b="1" dirty="0" smtClean="0"/>
          </a:p>
          <a:p>
            <a:endParaRPr lang="ru-RU" b="1" dirty="0"/>
          </a:p>
          <a:p>
            <a:r>
              <a:rPr lang="en-US" b="1" dirty="0"/>
              <a:t>Discount </a:t>
            </a:r>
            <a:r>
              <a:rPr lang="en-US" b="1" dirty="0" err="1" smtClean="0"/>
              <a:t>Cliets</a:t>
            </a:r>
            <a:r>
              <a:rPr lang="ru-RU" b="1" dirty="0" smtClean="0"/>
              <a:t> – </a:t>
            </a:r>
            <a:r>
              <a:rPr lang="ru-RU" dirty="0" smtClean="0"/>
              <a:t>возможность кассы работать с дисконтными картами </a:t>
            </a:r>
          </a:p>
          <a:p>
            <a:r>
              <a:rPr lang="ru-RU" dirty="0" smtClean="0"/>
              <a:t>клиентов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единая база данных клиентов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кидки  по группам клиентов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дополнительные скидки (акции) для постоянных клиентов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нализ активности постоянных клиентов</a:t>
            </a:r>
          </a:p>
          <a:p>
            <a:endParaRPr lang="ru-RU" dirty="0"/>
          </a:p>
          <a:p>
            <a:r>
              <a:rPr lang="ru-RU" dirty="0" smtClean="0"/>
              <a:t> -   создание пользовательских групп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3076" name="Picture 4" descr="http://evroshina.ua/images/discou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59" y="7010133"/>
            <a:ext cx="545599" cy="3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96022"/>
            <a:ext cx="1664792" cy="148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307" y="3696022"/>
            <a:ext cx="1427684" cy="1482950"/>
          </a:xfrm>
          <a:prstGeom prst="rect">
            <a:avLst/>
          </a:prstGeom>
        </p:spPr>
      </p:pic>
      <p:pic>
        <p:nvPicPr>
          <p:cNvPr id="3082" name="Picture 10" descr="http://cs303212.vk.me/v303212751/ef1/P0n2a7QdMT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90370"/>
            <a:ext cx="2727894" cy="15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s418525.vk.me/v418525714/82b9/zxCOfJ0Lr7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2" y="2286548"/>
            <a:ext cx="1231077" cy="7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655" y="3690370"/>
            <a:ext cx="2133841" cy="1525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4599" y="836712"/>
            <a:ext cx="73296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OpenService.POS</a:t>
            </a:r>
            <a:r>
              <a:rPr lang="ru-RU" sz="2000" b="1" dirty="0" smtClean="0"/>
              <a:t>    </a:t>
            </a:r>
            <a:r>
              <a:rPr lang="en-US" sz="2000" b="1" dirty="0" smtClean="0"/>
              <a:t>Bonus Clients</a:t>
            </a:r>
            <a:endParaRPr lang="ru-RU" sz="2000" b="1" dirty="0" smtClean="0"/>
          </a:p>
          <a:p>
            <a:r>
              <a:rPr lang="en-US" b="1" dirty="0" smtClean="0"/>
              <a:t>Bonus Clients</a:t>
            </a:r>
            <a:r>
              <a:rPr lang="ru-RU" b="1" dirty="0" smtClean="0"/>
              <a:t> – </a:t>
            </a:r>
            <a:r>
              <a:rPr lang="ru-RU" dirty="0" smtClean="0"/>
              <a:t>возможность кассы работать с бонусными картами </a:t>
            </a:r>
          </a:p>
          <a:p>
            <a:r>
              <a:rPr lang="ru-RU" dirty="0" smtClean="0"/>
              <a:t>клиентов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бонусы или баллы — это отложенная скидка, мотивация для клиента </a:t>
            </a:r>
          </a:p>
          <a:p>
            <a:r>
              <a:rPr lang="ru-RU" dirty="0" smtClean="0"/>
              <a:t>прийти в следующий раз</a:t>
            </a:r>
          </a:p>
          <a:p>
            <a:pPr marL="285750" indent="-285750">
              <a:buFontTx/>
              <a:buChar char="-"/>
            </a:pPr>
            <a:r>
              <a:rPr lang="ru-RU" dirty="0"/>
              <a:t>б</a:t>
            </a:r>
            <a:r>
              <a:rPr lang="ru-RU" dirty="0" smtClean="0"/>
              <a:t>онусная программа на 30-40% выгоднее для ресторана чем дисконт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4100" name="Picture 4" descr="http://www.novex-trade.ru/media/news/bonus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7668"/>
            <a:ext cx="1998399" cy="12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70" y="2977668"/>
            <a:ext cx="1563332" cy="1266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377949"/>
            <a:ext cx="1940269" cy="2006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368279"/>
            <a:ext cx="3024336" cy="2104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119" y="2977668"/>
            <a:ext cx="2431584" cy="34726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599" y="836712"/>
            <a:ext cx="771940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OpenService.POS</a:t>
            </a:r>
            <a:r>
              <a:rPr lang="ru-RU" sz="2000" b="1" dirty="0" smtClean="0"/>
              <a:t>    </a:t>
            </a:r>
            <a:r>
              <a:rPr lang="en-US" sz="2000" b="1" dirty="0"/>
              <a:t>Message </a:t>
            </a:r>
            <a:r>
              <a:rPr lang="en-US" sz="2000" b="1" dirty="0" smtClean="0"/>
              <a:t>system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en-US" b="1" dirty="0"/>
              <a:t>Message system</a:t>
            </a:r>
            <a:r>
              <a:rPr lang="ru-RU" b="1" dirty="0" smtClean="0"/>
              <a:t>– </a:t>
            </a:r>
            <a:r>
              <a:rPr lang="ru-RU" dirty="0" smtClean="0"/>
              <a:t>вывод на экран кассиру и на чек клиенту сообщений, привязанных к определенным событиям:</a:t>
            </a:r>
          </a:p>
          <a:p>
            <a:endParaRPr lang="ru-RU" dirty="0" smtClean="0"/>
          </a:p>
          <a:p>
            <a:r>
              <a:rPr lang="ru-RU" dirty="0"/>
              <a:t>  </a:t>
            </a:r>
            <a:r>
              <a:rPr lang="ru-RU" dirty="0" smtClean="0"/>
              <a:t> день рождение клиента  - «Поздравьте Василия Федоровича» </a:t>
            </a:r>
          </a:p>
          <a:p>
            <a:endParaRPr lang="ru-RU" dirty="0" smtClean="0"/>
          </a:p>
          <a:p>
            <a:r>
              <a:rPr lang="ru-RU" dirty="0" smtClean="0"/>
              <a:t>   чек больше 1000грн – «Предложите дисконтную или бонусную карту»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в заказ попало блюдо или напиток с акции - «Расскажите клиенту о акции</a:t>
            </a:r>
          </a:p>
          <a:p>
            <a:r>
              <a:rPr lang="ru-RU" dirty="0"/>
              <a:t> </a:t>
            </a:r>
            <a:r>
              <a:rPr lang="ru-RU" dirty="0" smtClean="0"/>
              <a:t>  два коктейля по цене одного»</a:t>
            </a:r>
          </a:p>
          <a:p>
            <a:endParaRPr lang="ru-RU" dirty="0"/>
          </a:p>
          <a:p>
            <a:r>
              <a:rPr lang="ru-RU" dirty="0" smtClean="0"/>
              <a:t>   накопленные бонусы клиента достигла определенной суммы –</a:t>
            </a:r>
            <a:endParaRPr lang="ru-RU" dirty="0"/>
          </a:p>
          <a:p>
            <a:r>
              <a:rPr lang="ru-RU" dirty="0" smtClean="0"/>
              <a:t>    «Поздравьте клиента и выдайте ему карту </a:t>
            </a:r>
            <a:r>
              <a:rPr lang="en-US" dirty="0" smtClean="0"/>
              <a:t>Gold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  </a:t>
            </a:r>
            <a:r>
              <a:rPr lang="ru-RU" dirty="0"/>
              <a:t>	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печать  сообщений на чеке – акции, предложения, информация о блюдах</a:t>
            </a:r>
          </a:p>
          <a:p>
            <a:r>
              <a:rPr lang="ru-RU" dirty="0" smtClean="0"/>
              <a:t>   попавших в чек, уникальные кода для розыгрышей, пожелания и </a:t>
            </a:r>
          </a:p>
          <a:p>
            <a:r>
              <a:rPr lang="ru-RU" dirty="0"/>
              <a:t> </a:t>
            </a:r>
            <a:r>
              <a:rPr lang="ru-RU" dirty="0" smtClean="0"/>
              <a:t>  поздравления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5122" name="Picture 2" descr="http://rabotai.in/professia/img/professia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027"/>
            <a:ext cx="1490343" cy="1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599" y="836712"/>
            <a:ext cx="77194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OpenService.POS</a:t>
            </a:r>
            <a:r>
              <a:rPr lang="ru-RU" sz="2000" b="1" dirty="0" smtClean="0"/>
              <a:t>    </a:t>
            </a:r>
            <a:r>
              <a:rPr lang="en-US" sz="2000" b="1" dirty="0"/>
              <a:t>Clients service</a:t>
            </a:r>
            <a:endParaRPr lang="ru-RU" sz="2000" b="1" dirty="0" smtClean="0"/>
          </a:p>
          <a:p>
            <a:r>
              <a:rPr lang="en-US" b="1" dirty="0"/>
              <a:t>Clients service</a:t>
            </a:r>
            <a:r>
              <a:rPr lang="ru-RU" b="1" dirty="0" smtClean="0"/>
              <a:t>– </a:t>
            </a:r>
            <a:r>
              <a:rPr lang="ru-RU" dirty="0" smtClean="0"/>
              <a:t>работа с анкетными данными на кассовом месте</a:t>
            </a:r>
          </a:p>
          <a:p>
            <a:endParaRPr lang="ru-RU" dirty="0" smtClean="0"/>
          </a:p>
          <a:p>
            <a:r>
              <a:rPr lang="ru-RU" dirty="0" smtClean="0"/>
              <a:t>  -  возможность выдать карту клиента прямо на кассе</a:t>
            </a:r>
          </a:p>
          <a:p>
            <a:endParaRPr lang="ru-RU" dirty="0"/>
          </a:p>
          <a:p>
            <a:r>
              <a:rPr lang="ru-RU" dirty="0" smtClean="0"/>
              <a:t>  - внесение и изменение анкетных данных</a:t>
            </a:r>
          </a:p>
          <a:p>
            <a:endParaRPr lang="ru-RU" dirty="0"/>
          </a:p>
          <a:p>
            <a:r>
              <a:rPr lang="ru-RU" dirty="0" smtClean="0"/>
              <a:t>  - просмотр накопленной суммы бонусов на счете клиента</a:t>
            </a:r>
          </a:p>
          <a:p>
            <a:endParaRPr lang="ru-RU" dirty="0"/>
          </a:p>
          <a:p>
            <a:r>
              <a:rPr lang="ru-RU" dirty="0" smtClean="0"/>
              <a:t>  - блокировка карты (при обращении клиента о потере)</a:t>
            </a:r>
          </a:p>
          <a:p>
            <a:endParaRPr lang="ru-RU" dirty="0"/>
          </a:p>
          <a:p>
            <a:r>
              <a:rPr lang="ru-RU" dirty="0" smtClean="0"/>
              <a:t>  - замена карты</a:t>
            </a:r>
          </a:p>
          <a:p>
            <a:endParaRPr lang="ru-RU" dirty="0"/>
          </a:p>
          <a:p>
            <a:r>
              <a:rPr lang="ru-RU" dirty="0" smtClean="0"/>
              <a:t> - дополнительное анкетирование клиентов – формирование потребительских</a:t>
            </a:r>
          </a:p>
          <a:p>
            <a:r>
              <a:rPr lang="ru-RU" dirty="0" smtClean="0"/>
              <a:t>групп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6146" name="Picture 2" descr="http://www.infovoronezh.ru/images/News/2786358479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376264" cy="17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0" y="1019049"/>
            <a:ext cx="921501" cy="9215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110467"/>
            <a:ext cx="3480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OpenService</a:t>
            </a:r>
            <a:r>
              <a:rPr lang="ru-RU" sz="2000" b="1" dirty="0" smtClean="0"/>
              <a:t>.</a:t>
            </a:r>
            <a:r>
              <a:rPr lang="en-US" sz="2000" b="1" dirty="0"/>
              <a:t> Mobile waiter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55884"/>
            <a:ext cx="727391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Mobile waiter</a:t>
            </a:r>
            <a:r>
              <a:rPr lang="ru-RU" b="1" dirty="0" smtClean="0"/>
              <a:t>– </a:t>
            </a:r>
            <a:r>
              <a:rPr lang="ru-RU" dirty="0" smtClean="0"/>
              <a:t>формирование заказов официантами с помощью</a:t>
            </a:r>
          </a:p>
          <a:p>
            <a:r>
              <a:rPr lang="ru-RU" dirty="0"/>
              <a:t>п</a:t>
            </a:r>
            <a:r>
              <a:rPr lang="ru-RU" dirty="0" smtClean="0"/>
              <a:t>ланшета.</a:t>
            </a:r>
          </a:p>
          <a:p>
            <a:endParaRPr lang="ru-RU" dirty="0"/>
          </a:p>
          <a:p>
            <a:r>
              <a:rPr lang="ru-RU" dirty="0" smtClean="0"/>
              <a:t>Может работать на любом планшете, с любой оперативной системой. </a:t>
            </a:r>
          </a:p>
          <a:p>
            <a:r>
              <a:rPr lang="ru-RU" dirty="0" smtClean="0"/>
              <a:t>Устройство должно работать с </a:t>
            </a:r>
            <a:r>
              <a:rPr lang="en-US" dirty="0" smtClean="0"/>
              <a:t>Wi-Fi</a:t>
            </a:r>
            <a:r>
              <a:rPr lang="ru-RU" dirty="0" smtClean="0"/>
              <a:t>, и иметь браузер.</a:t>
            </a:r>
          </a:p>
          <a:p>
            <a:endParaRPr lang="ru-RU" dirty="0" smtClean="0"/>
          </a:p>
          <a:p>
            <a:r>
              <a:rPr lang="ru-RU" dirty="0" smtClean="0"/>
              <a:t>Реализованы все функции стационарного рабочего места, кроме оплаты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34" y="4748534"/>
            <a:ext cx="2379352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748534"/>
            <a:ext cx="2795126" cy="18649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578" y="4722436"/>
            <a:ext cx="2667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2917" y="2996952"/>
            <a:ext cx="449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Спасибо за внимание !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37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000" y="988016"/>
            <a:ext cx="8040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OpenService</a:t>
            </a:r>
            <a:endParaRPr lang="ru-RU" sz="2400" b="1" dirty="0"/>
          </a:p>
          <a:p>
            <a:pPr algn="ctr"/>
            <a:r>
              <a:rPr lang="en-US" sz="2400" dirty="0" smtClean="0"/>
              <a:t> </a:t>
            </a:r>
            <a:r>
              <a:rPr lang="ru-RU" sz="2400" b="1" dirty="0" smtClean="0"/>
              <a:t>программный комплекс для автоматизации ресторанов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6231" y="2333685"/>
            <a:ext cx="8890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Самодостаточность – </a:t>
            </a:r>
            <a:r>
              <a:rPr lang="en-US" b="1" dirty="0" err="1"/>
              <a:t>OpenService</a:t>
            </a:r>
            <a:r>
              <a:rPr lang="ru-RU" b="1" dirty="0" smtClean="0"/>
              <a:t> </a:t>
            </a:r>
            <a:r>
              <a:rPr lang="ru-RU" dirty="0"/>
              <a:t>решает все функциональные задачи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smtClean="0"/>
              <a:t>ресторане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Современность</a:t>
            </a:r>
            <a:r>
              <a:rPr lang="ru-RU" dirty="0"/>
              <a:t> – комплекс создан с использованием современных средств разработки </a:t>
            </a:r>
            <a:endParaRPr lang="ru-RU" b="1" dirty="0"/>
          </a:p>
          <a:p>
            <a:endParaRPr lang="en-US" b="1" dirty="0" smtClean="0"/>
          </a:p>
          <a:p>
            <a:r>
              <a:rPr lang="ru-RU" b="1" dirty="0"/>
              <a:t>Модульность – </a:t>
            </a:r>
            <a:r>
              <a:rPr lang="ru-RU" dirty="0"/>
              <a:t>приобретаются только те компоненты, которые необходимы заказчику </a:t>
            </a:r>
          </a:p>
          <a:p>
            <a:r>
              <a:rPr lang="ru-RU" dirty="0"/>
              <a:t>для реализации его проекта</a:t>
            </a:r>
          </a:p>
          <a:p>
            <a:endParaRPr lang="ru-RU" dirty="0"/>
          </a:p>
          <a:p>
            <a:r>
              <a:rPr lang="ru-RU" b="1" dirty="0"/>
              <a:t>Быстрая масштабируемость </a:t>
            </a:r>
            <a:r>
              <a:rPr lang="ru-RU" dirty="0"/>
              <a:t>– объекты открываются по единожды созданному </a:t>
            </a:r>
            <a:r>
              <a:rPr lang="ru-RU" dirty="0" smtClean="0"/>
              <a:t>шаблону</a:t>
            </a:r>
          </a:p>
          <a:p>
            <a:endParaRPr lang="ru-RU" b="1" dirty="0"/>
          </a:p>
          <a:p>
            <a:r>
              <a:rPr lang="ru-RU" b="1" dirty="0" smtClean="0"/>
              <a:t>Надежность – </a:t>
            </a:r>
            <a:r>
              <a:rPr lang="ru-RU" dirty="0" smtClean="0"/>
              <a:t>касса может работать автономно </a:t>
            </a:r>
          </a:p>
          <a:p>
            <a:endParaRPr lang="ru-RU" dirty="0"/>
          </a:p>
          <a:p>
            <a:r>
              <a:rPr lang="ru-RU" b="1" dirty="0" smtClean="0"/>
              <a:t>Открытость – </a:t>
            </a:r>
            <a:r>
              <a:rPr lang="ru-RU" dirty="0" smtClean="0"/>
              <a:t>возможность интегрироваться с любыми учетными системами</a:t>
            </a:r>
          </a:p>
          <a:p>
            <a:r>
              <a:rPr lang="ru-RU" dirty="0" smtClean="0"/>
              <a:t>и бонусными программами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02" y="1700808"/>
            <a:ext cx="1751743" cy="1751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5220" y="880111"/>
            <a:ext cx="445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Схема работы сети ресторанов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4283" y="1700808"/>
            <a:ext cx="244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Центральный офис</a:t>
            </a:r>
            <a:endParaRPr lang="ru-RU" sz="14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" y="4427032"/>
            <a:ext cx="915849" cy="9158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03" y="5031922"/>
            <a:ext cx="847681" cy="847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557" y="4437421"/>
            <a:ext cx="136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Ресторан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9873" y="5929921"/>
            <a:ext cx="136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Ресторан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1881" y="5995265"/>
            <a:ext cx="112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Фастфуд</a:t>
            </a:r>
            <a:endParaRPr lang="ru-RU" sz="2000" dirty="0" smtClean="0"/>
          </a:p>
        </p:txBody>
      </p:sp>
      <p:sp>
        <p:nvSpPr>
          <p:cNvPr id="18" name="Двойная стрелка вверх/вниз 17"/>
          <p:cNvSpPr/>
          <p:nvPr/>
        </p:nvSpPr>
        <p:spPr>
          <a:xfrm flipH="1">
            <a:off x="2926498" y="3024308"/>
            <a:ext cx="106322" cy="1542355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664" y="2078307"/>
            <a:ext cx="381871" cy="4663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98102" y="2206229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</a:t>
            </a:r>
            <a:r>
              <a:rPr lang="en-US" sz="1400" dirty="0" err="1" smtClean="0"/>
              <a:t>.Global</a:t>
            </a:r>
            <a:r>
              <a:rPr lang="en-US" sz="1400" dirty="0" smtClean="0"/>
              <a:t> </a:t>
            </a:r>
            <a:r>
              <a:rPr lang="en-US" sz="1400" dirty="0"/>
              <a:t>server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031" y="2607881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OpenService.Manager</a:t>
            </a: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978" y="2982404"/>
            <a:ext cx="327286" cy="4005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71208" y="3059943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OpenService.Account</a:t>
            </a:r>
            <a:r>
              <a:rPr lang="en-US" sz="1400" dirty="0"/>
              <a:t> Server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640" y="2561523"/>
            <a:ext cx="436932" cy="3745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11" y="4881648"/>
            <a:ext cx="409827" cy="300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07786" y="4847920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OpenService.Local</a:t>
            </a:r>
            <a:r>
              <a:rPr lang="en-US" sz="1400" dirty="0"/>
              <a:t> server</a:t>
            </a:r>
            <a:endParaRPr lang="ru-RU" sz="1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287" y="5226313"/>
            <a:ext cx="436932" cy="3745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7786" y="5236708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OpenService.Manager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86641" y="5699520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OpenService.POS</a:t>
            </a:r>
            <a:endParaRPr lang="ru-RU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83" y="5542936"/>
            <a:ext cx="452329" cy="452329"/>
          </a:xfrm>
          <a:prstGeom prst="rect">
            <a:avLst/>
          </a:prstGeom>
        </p:spPr>
      </p:pic>
      <p:sp>
        <p:nvSpPr>
          <p:cNvPr id="31" name="Двойная стрелка вверх/вниз 30"/>
          <p:cNvSpPr/>
          <p:nvPr/>
        </p:nvSpPr>
        <p:spPr>
          <a:xfrm flipH="1">
            <a:off x="5944502" y="2718985"/>
            <a:ext cx="102153" cy="2823951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2" name="Двойная стрелка вверх/вниз 31"/>
          <p:cNvSpPr/>
          <p:nvPr/>
        </p:nvSpPr>
        <p:spPr>
          <a:xfrm flipH="1">
            <a:off x="4489694" y="3406783"/>
            <a:ext cx="106322" cy="1542355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5" y="5036358"/>
            <a:ext cx="963704" cy="9637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60" y="2023903"/>
            <a:ext cx="549397" cy="3159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3" y="5972283"/>
            <a:ext cx="493396" cy="49339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086205" y="6088329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Mobile </a:t>
            </a:r>
            <a:r>
              <a:rPr lang="en-US" sz="1400" dirty="0" smtClean="0"/>
              <a:t>waiter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06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5463" y="713883"/>
            <a:ext cx="540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Схема работы одиночного заведения </a:t>
            </a:r>
            <a:endParaRPr lang="ru-RU" sz="2400" b="1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28" y="1772271"/>
            <a:ext cx="409827" cy="30054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331295" y="1765042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</a:t>
            </a:r>
            <a:r>
              <a:rPr lang="en-US" sz="1400" dirty="0"/>
              <a:t> server</a:t>
            </a:r>
            <a:endParaRPr lang="ru-RU" sz="14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652" y="2153143"/>
            <a:ext cx="436932" cy="37452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331295" y="2186515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OpenService.Manager</a:t>
            </a:r>
            <a:endParaRPr lang="ru-RU" sz="1400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46" y="1765690"/>
            <a:ext cx="549397" cy="315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7" y="1736804"/>
            <a:ext cx="1096181" cy="7728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66879" y="1318750"/>
            <a:ext cx="81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Офис</a:t>
            </a:r>
            <a:endParaRPr lang="ru-RU" sz="1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6" y="2720494"/>
            <a:ext cx="1188132" cy="7920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4960" y="2378868"/>
            <a:ext cx="81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Зал</a:t>
            </a:r>
            <a:endParaRPr lang="ru-RU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334736" y="3549437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OpenService.POS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3" y="3543870"/>
            <a:ext cx="452329" cy="452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4736" y="3795658"/>
            <a:ext cx="301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Reservation</a:t>
            </a:r>
            <a:r>
              <a:rPr lang="ru-RU" sz="1400" dirty="0"/>
              <a:t> (бронирование столиков)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4736" y="4068162"/>
            <a:ext cx="280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Billiards (</a:t>
            </a:r>
            <a:r>
              <a:rPr lang="ru-RU" sz="1400" dirty="0"/>
              <a:t>тарификация бильярда)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9056" y="4320933"/>
            <a:ext cx="313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Discount</a:t>
            </a:r>
            <a:r>
              <a:rPr lang="ru-RU" sz="1400" dirty="0"/>
              <a:t> </a:t>
            </a:r>
            <a:r>
              <a:rPr lang="ru-RU" sz="1400" dirty="0" err="1"/>
              <a:t>Clients</a:t>
            </a:r>
            <a:r>
              <a:rPr lang="ru-RU" sz="1400" dirty="0"/>
              <a:t> (скидки по клиентам)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5510" y="5410121"/>
            <a:ext cx="247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POS </a:t>
            </a:r>
            <a:r>
              <a:rPr lang="ru-RU" sz="1400" dirty="0" err="1"/>
              <a:t>reports</a:t>
            </a:r>
            <a:r>
              <a:rPr lang="ru-RU" sz="1400" dirty="0"/>
              <a:t> (отчёты на кассе)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4015" y="4852659"/>
            <a:ext cx="34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Message system (</a:t>
            </a:r>
            <a:r>
              <a:rPr lang="ru-RU" sz="1400" dirty="0"/>
              <a:t>подсистема сообщений)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4419" y="5134429"/>
            <a:ext cx="284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Clients</a:t>
            </a:r>
            <a:r>
              <a:rPr lang="ru-RU" sz="1400" dirty="0"/>
              <a:t> </a:t>
            </a:r>
            <a:r>
              <a:rPr lang="ru-RU" sz="1400" dirty="0" err="1"/>
              <a:t>service</a:t>
            </a:r>
            <a:r>
              <a:rPr lang="ru-RU" sz="1400" dirty="0"/>
              <a:t> (работа с анкетами) </a:t>
            </a:r>
          </a:p>
        </p:txBody>
      </p:sp>
      <p:sp>
        <p:nvSpPr>
          <p:cNvPr id="24" name="Двойная стрелка вверх/вниз 23"/>
          <p:cNvSpPr/>
          <p:nvPr/>
        </p:nvSpPr>
        <p:spPr>
          <a:xfrm flipH="1">
            <a:off x="2737541" y="2153143"/>
            <a:ext cx="139069" cy="946167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9195" y="30694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Кухня</a:t>
            </a:r>
            <a:endParaRPr lang="ru-RU" sz="1400" b="1" dirty="0" smtClean="0"/>
          </a:p>
        </p:txBody>
      </p:sp>
      <p:sp>
        <p:nvSpPr>
          <p:cNvPr id="26" name="Двойная стрелка вверх/вниз 25"/>
          <p:cNvSpPr/>
          <p:nvPr/>
        </p:nvSpPr>
        <p:spPr>
          <a:xfrm flipH="1">
            <a:off x="4462221" y="1318750"/>
            <a:ext cx="90000" cy="4003883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5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96" y="3568349"/>
            <a:ext cx="1551044" cy="99339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345589" y="4628710"/>
            <a:ext cx="2080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Печать заказов на кухню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50455" y="6071857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Mobile </a:t>
            </a:r>
            <a:r>
              <a:rPr lang="en-US" sz="1400" b="1" dirty="0" smtClean="0"/>
              <a:t>waiter </a:t>
            </a:r>
            <a:r>
              <a:rPr lang="en-US" sz="1400" dirty="0" smtClean="0"/>
              <a:t>(</a:t>
            </a:r>
            <a:r>
              <a:rPr lang="ru-RU" sz="1400" dirty="0" smtClean="0"/>
              <a:t>мобильный официант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7" y="5912673"/>
            <a:ext cx="493396" cy="49339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37393" y="4594970"/>
            <a:ext cx="297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Bonus</a:t>
            </a:r>
            <a:r>
              <a:rPr lang="ru-RU" sz="1400" dirty="0"/>
              <a:t> </a:t>
            </a:r>
            <a:r>
              <a:rPr lang="ru-RU" sz="1400" dirty="0" err="1"/>
              <a:t>Clients</a:t>
            </a:r>
            <a:r>
              <a:rPr lang="ru-RU" sz="1400" dirty="0"/>
              <a:t> (бонусы по клиентам) </a:t>
            </a:r>
          </a:p>
        </p:txBody>
      </p:sp>
    </p:spTree>
    <p:extLst>
      <p:ext uri="{BB962C8B-B14F-4D97-AF65-F5344CB8AC3E}">
        <p14:creationId xmlns:p14="http://schemas.microsoft.com/office/powerpoint/2010/main" val="30614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1078" y="728615"/>
            <a:ext cx="278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Описание модулей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121" y="1574885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</a:t>
            </a:r>
            <a:r>
              <a:rPr lang="en-US" b="1" dirty="0" err="1"/>
              <a:t>Service</a:t>
            </a:r>
            <a:r>
              <a:rPr lang="en-US" b="1" dirty="0" err="1" smtClean="0"/>
              <a:t>.Global</a:t>
            </a:r>
            <a:r>
              <a:rPr lang="en-US" b="1" dirty="0" smtClean="0"/>
              <a:t> server</a:t>
            </a:r>
            <a:r>
              <a:rPr lang="ru-RU" b="1" dirty="0" smtClean="0"/>
              <a:t>:</a:t>
            </a:r>
          </a:p>
          <a:p>
            <a:r>
              <a:rPr lang="ru-RU" dirty="0"/>
              <a:t> </a:t>
            </a:r>
            <a:r>
              <a:rPr lang="ru-RU" dirty="0" smtClean="0"/>
              <a:t>- хранение данных о продажах;</a:t>
            </a:r>
          </a:p>
          <a:p>
            <a:r>
              <a:rPr lang="ru-RU" dirty="0"/>
              <a:t> </a:t>
            </a:r>
            <a:r>
              <a:rPr lang="ru-RU" dirty="0" smtClean="0"/>
              <a:t>- хранение клиентских данных;</a:t>
            </a:r>
          </a:p>
          <a:p>
            <a:r>
              <a:rPr lang="ru-RU" dirty="0"/>
              <a:t> </a:t>
            </a:r>
            <a:r>
              <a:rPr lang="ru-RU" dirty="0" smtClean="0"/>
              <a:t>- синхронизация всех модулей;</a:t>
            </a:r>
          </a:p>
          <a:p>
            <a:r>
              <a:rPr lang="ru-RU" dirty="0"/>
              <a:t> </a:t>
            </a:r>
            <a:r>
              <a:rPr lang="ru-RU" dirty="0" smtClean="0"/>
              <a:t>- синхронизация с учетной системой;</a:t>
            </a:r>
          </a:p>
          <a:p>
            <a:r>
              <a:rPr lang="ru-RU" dirty="0"/>
              <a:t> </a:t>
            </a:r>
            <a:r>
              <a:rPr lang="ru-RU" dirty="0" smtClean="0"/>
              <a:t>- мониторинг системы.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19" y="3437705"/>
            <a:ext cx="986190" cy="845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5098" y="3437705"/>
            <a:ext cx="53345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OpenService.Manager</a:t>
            </a:r>
            <a:endParaRPr lang="ru-RU" b="1" dirty="0" smtClean="0"/>
          </a:p>
          <a:p>
            <a:r>
              <a:rPr lang="ru-RU" dirty="0"/>
              <a:t> </a:t>
            </a:r>
            <a:r>
              <a:rPr lang="ru-RU" dirty="0" smtClean="0"/>
              <a:t>- настройка работы комплекса;</a:t>
            </a:r>
          </a:p>
          <a:p>
            <a:r>
              <a:rPr lang="ru-RU" dirty="0"/>
              <a:t> </a:t>
            </a:r>
            <a:r>
              <a:rPr lang="ru-RU" dirty="0" smtClean="0"/>
              <a:t>- права пользователей;</a:t>
            </a:r>
          </a:p>
          <a:p>
            <a:r>
              <a:rPr lang="ru-RU" dirty="0"/>
              <a:t> </a:t>
            </a:r>
            <a:r>
              <a:rPr lang="ru-RU" dirty="0" smtClean="0"/>
              <a:t>- формирование дисконтных и бонусных программ;</a:t>
            </a:r>
          </a:p>
          <a:p>
            <a:r>
              <a:rPr lang="ru-RU" dirty="0"/>
              <a:t> </a:t>
            </a:r>
            <a:r>
              <a:rPr lang="ru-RU" dirty="0" smtClean="0"/>
              <a:t>- анализ продаж в разных интерпретациях.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97" y="5229200"/>
            <a:ext cx="940148" cy="11506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4097" y="5342865"/>
            <a:ext cx="4029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OpenService.Account</a:t>
            </a:r>
            <a:r>
              <a:rPr lang="en-US" b="1" dirty="0"/>
              <a:t> </a:t>
            </a:r>
            <a:r>
              <a:rPr lang="en-US" b="1" dirty="0" smtClean="0"/>
              <a:t>Server</a:t>
            </a:r>
            <a:endParaRPr lang="ru-RU" b="1" dirty="0" smtClean="0"/>
          </a:p>
          <a:p>
            <a:r>
              <a:rPr lang="ru-RU" dirty="0"/>
              <a:t> </a:t>
            </a:r>
            <a:r>
              <a:rPr lang="ru-RU" dirty="0" smtClean="0"/>
              <a:t>- хранение бонусных счетов клиентов;</a:t>
            </a:r>
          </a:p>
          <a:p>
            <a:r>
              <a:rPr lang="ru-RU" dirty="0"/>
              <a:t> </a:t>
            </a:r>
            <a:r>
              <a:rPr lang="ru-RU" dirty="0" smtClean="0"/>
              <a:t>- произведение расчетных операций.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97" y="1590553"/>
            <a:ext cx="897191" cy="10956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599" y="836712"/>
            <a:ext cx="7587655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OpenService.POS</a:t>
            </a:r>
            <a:endParaRPr lang="ru-RU" sz="2000" b="1" dirty="0" smtClean="0"/>
          </a:p>
          <a:p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dirty="0" smtClean="0"/>
              <a:t>- работа в режиме фаст</a:t>
            </a:r>
            <a:r>
              <a:rPr lang="ru-RU" dirty="0"/>
              <a:t>-</a:t>
            </a:r>
            <a:r>
              <a:rPr lang="ru-RU" dirty="0" err="1" smtClean="0"/>
              <a:t>фуда</a:t>
            </a:r>
            <a:r>
              <a:rPr lang="ru-RU" dirty="0" smtClean="0"/>
              <a:t> и ресторана в одной кассе</a:t>
            </a:r>
          </a:p>
          <a:p>
            <a:r>
              <a:rPr lang="ru-RU" dirty="0"/>
              <a:t> - возможность работы с двумя организациями одновременно (два</a:t>
            </a:r>
          </a:p>
          <a:p>
            <a:r>
              <a:rPr lang="ru-RU" dirty="0"/>
              <a:t> фискальных регистратора)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dirty="0" smtClean="0"/>
              <a:t>- полностью настраиваемый интерфейс кассира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- визуальное отображение зала (заказы закрепляются за столиками)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- печать заказов на кухню и бар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- типы оплаты : нал, безнал, бонусы, внутренний (пользовательский),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смешанный вид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- автоматическая печать всех фискальных отчетов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- возможность просмотра кассовых отчетов на мониторе кассира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- поиск заказа по номеру заказа, поиск столика, поиск заказов конкретного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официанта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- фиксация абсолютно всех действий официантов, кассиров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3298" y="1036682"/>
            <a:ext cx="6169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OpenService.POS</a:t>
            </a:r>
            <a:endParaRPr lang="ru-RU" sz="2000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dirty="0" smtClean="0"/>
              <a:t>- широкий выбор поддерживаемого торгового оборудования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2" y="2716553"/>
            <a:ext cx="1040904" cy="1040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99" y="3321718"/>
            <a:ext cx="941090" cy="941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37" y="2369734"/>
            <a:ext cx="1047378" cy="951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71" y="2227654"/>
            <a:ext cx="1262048" cy="944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2" y="2780928"/>
            <a:ext cx="1114355" cy="1081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41" y="2285021"/>
            <a:ext cx="857198" cy="827196"/>
          </a:xfrm>
          <a:prstGeom prst="rect">
            <a:avLst/>
          </a:prstGeom>
        </p:spPr>
      </p:pic>
      <p:pic>
        <p:nvPicPr>
          <p:cNvPr id="2050" name="Picture 2" descr="&amp;Fcy;&amp;Icy;&amp;Scy;&amp;Kcy;&amp;Acy;&amp;Lcy;&amp;SOFTcy;&amp;Ncy;&amp;Ycy;&amp;Jcy; &amp;Rcy;&amp;IEcy;&amp;Gcy;&amp;Icy;&amp;Scy;&amp;Tcy;&amp;Rcy;&amp;Acy;&amp;Tcy;&amp;Ocy;&amp;Rcy; &amp;Dcy;&amp;Acy;&amp;Tcy;&amp;IEcy;&amp;Kcy;&amp;Scy;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75" y="2202443"/>
            <a:ext cx="6286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52003" y="4748884"/>
            <a:ext cx="6927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- возможность подключить два банковских терминала к кассе</a:t>
            </a:r>
          </a:p>
          <a:p>
            <a:r>
              <a:rPr lang="ru-RU" dirty="0"/>
              <a:t> </a:t>
            </a:r>
            <a:r>
              <a:rPr lang="ru-RU" dirty="0" smtClean="0"/>
              <a:t>- интеграция с кассовыми весами </a:t>
            </a:r>
          </a:p>
          <a:p>
            <a:r>
              <a:rPr lang="ru-RU" dirty="0"/>
              <a:t> </a:t>
            </a:r>
            <a:r>
              <a:rPr lang="ru-RU" dirty="0" smtClean="0"/>
              <a:t>- использование как фискальных так и не фискальных принтеров</a:t>
            </a:r>
          </a:p>
          <a:p>
            <a:r>
              <a:rPr lang="ru-RU" dirty="0"/>
              <a:t> </a:t>
            </a:r>
            <a:r>
              <a:rPr lang="ru-RU" dirty="0" smtClean="0"/>
              <a:t>- поддержаны одностанционные модели фискальных регистраторов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1" y="2229902"/>
            <a:ext cx="1031127" cy="11572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06" y="3127179"/>
            <a:ext cx="1009874" cy="9114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74" y="3021938"/>
            <a:ext cx="1033949" cy="8995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82" y="3112217"/>
            <a:ext cx="892706" cy="8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881" y="988016"/>
            <a:ext cx="382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Open</a:t>
            </a:r>
            <a:r>
              <a:rPr lang="en-US" sz="2000" b="1" dirty="0" err="1"/>
              <a:t>Service</a:t>
            </a:r>
            <a:r>
              <a:rPr lang="en-US" sz="2000" b="1" dirty="0" err="1" smtClean="0"/>
              <a:t>.POS</a:t>
            </a:r>
            <a:r>
              <a:rPr lang="ru-RU" sz="2000" b="1" dirty="0" smtClean="0"/>
              <a:t>.</a:t>
            </a:r>
            <a:r>
              <a:rPr lang="ru-RU" sz="2000" b="1" dirty="0" err="1" smtClean="0"/>
              <a:t>Reservation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94" y="4293096"/>
            <a:ext cx="4471054" cy="2123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5972"/>
            <a:ext cx="1080120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4791" y="1463490"/>
            <a:ext cx="745826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Reservation</a:t>
            </a:r>
            <a:r>
              <a:rPr lang="ru-RU" b="1" dirty="0" smtClean="0"/>
              <a:t> – </a:t>
            </a:r>
            <a:r>
              <a:rPr lang="ru-RU" dirty="0" smtClean="0"/>
              <a:t>бронирование столика в ресторане.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Резервирование осуществляется на конкретную дату,  время, столик. </a:t>
            </a:r>
          </a:p>
          <a:p>
            <a:r>
              <a:rPr lang="ru-RU" dirty="0" smtClean="0"/>
              <a:t>Указывается клиент (может браться с базы ресторана), номер телефона,</a:t>
            </a:r>
          </a:p>
          <a:p>
            <a:r>
              <a:rPr lang="ru-RU" dirty="0" smtClean="0"/>
              <a:t>время начала и окончания брони.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Возможно сделать </a:t>
            </a:r>
            <a:r>
              <a:rPr lang="ru-RU" dirty="0" err="1" smtClean="0"/>
              <a:t>предзаказ</a:t>
            </a:r>
            <a:r>
              <a:rPr lang="ru-RU" dirty="0" smtClean="0"/>
              <a:t> на столик</a:t>
            </a:r>
            <a:endParaRPr lang="ru-RU" dirty="0"/>
          </a:p>
          <a:p>
            <a:r>
              <a:rPr lang="ru-RU" dirty="0" smtClean="0"/>
              <a:t>При приближении времени бронирования столики в кассе окрашиваются </a:t>
            </a:r>
          </a:p>
          <a:p>
            <a:r>
              <a:rPr lang="ru-RU" dirty="0" smtClean="0"/>
              <a:t>сначала в желтый, потом в красный цвет.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764" cy="988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881" y="988016"/>
            <a:ext cx="346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Open</a:t>
            </a:r>
            <a:r>
              <a:rPr lang="en-US" sz="2000" b="1" dirty="0" err="1"/>
              <a:t>Service</a:t>
            </a:r>
            <a:r>
              <a:rPr lang="en-US" sz="2000" b="1" dirty="0" err="1" smtClean="0"/>
              <a:t>.POS</a:t>
            </a:r>
            <a:r>
              <a:rPr lang="ru-RU" sz="2000" b="1" dirty="0" smtClean="0"/>
              <a:t>.</a:t>
            </a:r>
            <a:r>
              <a:rPr lang="en-US" sz="2000" b="1" dirty="0"/>
              <a:t> Billiards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5972"/>
            <a:ext cx="1080120" cy="1080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8252" y="1606700"/>
            <a:ext cx="677512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Billiards</a:t>
            </a:r>
            <a:r>
              <a:rPr lang="ru-RU" b="1" dirty="0" smtClean="0"/>
              <a:t> – </a:t>
            </a:r>
            <a:r>
              <a:rPr lang="ru-RU" dirty="0" smtClean="0"/>
              <a:t>тарификация услуг (бильярд, сауна и т. д.) по времени,</a:t>
            </a:r>
          </a:p>
          <a:p>
            <a:r>
              <a:rPr lang="ru-RU" dirty="0"/>
              <a:t>у</a:t>
            </a:r>
            <a:r>
              <a:rPr lang="ru-RU" dirty="0" smtClean="0"/>
              <a:t>правление светом в нужной зоне (бильярдный стол, предбанник, </a:t>
            </a:r>
          </a:p>
          <a:p>
            <a:r>
              <a:rPr lang="ru-RU" dirty="0" smtClean="0"/>
              <a:t>игровой автомат)</a:t>
            </a:r>
          </a:p>
          <a:p>
            <a:endParaRPr lang="ru-RU" b="1" dirty="0"/>
          </a:p>
          <a:p>
            <a:r>
              <a:rPr lang="ru-RU" dirty="0" smtClean="0"/>
              <a:t>Тарификация осуществляется:</a:t>
            </a:r>
          </a:p>
          <a:p>
            <a:r>
              <a:rPr lang="ru-RU" dirty="0"/>
              <a:t> </a:t>
            </a:r>
            <a:r>
              <a:rPr lang="ru-RU" dirty="0" smtClean="0"/>
              <a:t> - до отключения услуги по просьбе клиента</a:t>
            </a:r>
          </a:p>
          <a:p>
            <a:r>
              <a:rPr lang="ru-RU" dirty="0"/>
              <a:t> </a:t>
            </a:r>
            <a:r>
              <a:rPr lang="ru-RU" dirty="0" smtClean="0"/>
              <a:t> - обратный отсчет по указанному клиентом времени</a:t>
            </a:r>
          </a:p>
          <a:p>
            <a:r>
              <a:rPr lang="ru-RU" dirty="0"/>
              <a:t> </a:t>
            </a:r>
            <a:r>
              <a:rPr lang="ru-RU" dirty="0" smtClean="0"/>
              <a:t> - обратный отсчет по полученной(</a:t>
            </a:r>
            <a:r>
              <a:rPr lang="ru-RU" dirty="0" err="1" smtClean="0"/>
              <a:t>уазанной</a:t>
            </a:r>
            <a:r>
              <a:rPr lang="ru-RU" dirty="0" smtClean="0"/>
              <a:t>) сумме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785" y="4377846"/>
            <a:ext cx="3953765" cy="221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553" y="4385892"/>
            <a:ext cx="3487386" cy="22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noFill/>
        <a:ln>
          <a:solidFill>
            <a:srgbClr val="FF9900"/>
          </a:solidFill>
        </a:ln>
      </a:spPr>
      <a:bodyPr rtlCol="0" anchor="ctr"/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1317</TotalTime>
  <Words>757</Words>
  <Application>Microsoft Office PowerPoint</Application>
  <PresentationFormat>Экран (4:3)</PresentationFormat>
  <Paragraphs>178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Taraban-PC</dc:creator>
  <cp:lastModifiedBy>Пользователь Windows</cp:lastModifiedBy>
  <cp:revision>150</cp:revision>
  <dcterms:created xsi:type="dcterms:W3CDTF">2013-10-31T11:46:21Z</dcterms:created>
  <dcterms:modified xsi:type="dcterms:W3CDTF">2020-03-05T14:07:28Z</dcterms:modified>
</cp:coreProperties>
</file>